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99" r:id="rId2"/>
    <p:sldId id="256" r:id="rId3"/>
    <p:sldId id="286" r:id="rId4"/>
    <p:sldId id="287" r:id="rId5"/>
    <p:sldId id="285" r:id="rId6"/>
    <p:sldId id="288" r:id="rId7"/>
    <p:sldId id="290" r:id="rId8"/>
    <p:sldId id="280" r:id="rId9"/>
    <p:sldId id="259" r:id="rId10"/>
    <p:sldId id="282" r:id="rId11"/>
    <p:sldId id="292" r:id="rId12"/>
    <p:sldId id="277" r:id="rId13"/>
    <p:sldId id="296" r:id="rId14"/>
    <p:sldId id="297" r:id="rId15"/>
    <p:sldId id="294" r:id="rId16"/>
    <p:sldId id="295" r:id="rId17"/>
    <p:sldId id="293" r:id="rId18"/>
    <p:sldId id="298" r:id="rId19"/>
    <p:sldId id="278" r:id="rId20"/>
    <p:sldId id="276" r:id="rId2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3300"/>
    <a:srgbClr val="0000FF"/>
    <a:srgbClr val="FE0067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84409" autoAdjust="0"/>
  </p:normalViewPr>
  <p:slideViewPr>
    <p:cSldViewPr>
      <p:cViewPr>
        <p:scale>
          <a:sx n="80" d="100"/>
          <a:sy n="80" d="100"/>
        </p:scale>
        <p:origin x="-1068" y="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1" d="100"/>
          <a:sy n="81" d="100"/>
        </p:scale>
        <p:origin x="-2088" y="-90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45665B-D7E9-4DEF-8FC5-CF97FB764938}" type="datetimeFigureOut">
              <a:rPr lang="zh-CN" altLang="en-US" smtClean="0"/>
              <a:pPr/>
              <a:t>2018/3/26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10D62A-0EDC-4DC8-9C32-FB765812F04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444726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2571750" y="142875"/>
            <a:ext cx="6357938" cy="15716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altLang="zh-CN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表格占位符 13"/>
          <p:cNvSpPr>
            <a:spLocks noGrp="1"/>
          </p:cNvSpPr>
          <p:nvPr>
            <p:ph type="tbl" sz="quarter" idx="10"/>
          </p:nvPr>
        </p:nvSpPr>
        <p:spPr>
          <a:xfrm>
            <a:off x="3143239" y="2714625"/>
            <a:ext cx="5572165" cy="2857515"/>
          </a:xfrm>
          <a:prstGeom prst="rect">
            <a:avLst/>
          </a:prstGeom>
        </p:spPr>
        <p:txBody>
          <a:bodyPr/>
          <a:lstStyle/>
          <a:p>
            <a:r>
              <a:rPr lang="ru-RU" altLang="zh-CN" smtClean="0"/>
              <a:t>Вставка таблицы</a:t>
            </a:r>
            <a:endParaRPr lang="zh-CN" altLang="en-US"/>
          </a:p>
        </p:txBody>
      </p:sp>
      <p:sp>
        <p:nvSpPr>
          <p:cNvPr id="16" name="图片占位符 15"/>
          <p:cNvSpPr>
            <a:spLocks noGrp="1"/>
          </p:cNvSpPr>
          <p:nvPr>
            <p:ph type="pic" sz="quarter" idx="11"/>
          </p:nvPr>
        </p:nvSpPr>
        <p:spPr>
          <a:xfrm>
            <a:off x="428596" y="428604"/>
            <a:ext cx="2500313" cy="2214563"/>
          </a:xfrm>
          <a:prstGeom prst="rect">
            <a:avLst/>
          </a:prstGeom>
        </p:spPr>
        <p:txBody>
          <a:bodyPr/>
          <a:lstStyle/>
          <a:p>
            <a:r>
              <a:rPr lang="ru-RU" altLang="zh-CN" smtClean="0"/>
              <a:t>Вставка рисунка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sz="quarter" idx="12"/>
          </p:nvPr>
        </p:nvSpPr>
        <p:spPr>
          <a:xfrm>
            <a:off x="3143240" y="1428736"/>
            <a:ext cx="5572136" cy="1143014"/>
          </a:xfrm>
          <a:prstGeom prst="rect">
            <a:avLst/>
          </a:prstGeo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ru-RU" altLang="zh-CN" smtClean="0"/>
              <a:t>Образец текста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3"/>
          </p:nvPr>
        </p:nvSpPr>
        <p:spPr>
          <a:xfrm>
            <a:off x="3143250" y="500063"/>
            <a:ext cx="3714750" cy="785812"/>
          </a:xfrm>
          <a:prstGeom prst="rect">
            <a:avLst/>
          </a:prstGeo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ru-RU" altLang="zh-CN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martArt 占位符 6"/>
          <p:cNvSpPr>
            <a:spLocks noGrp="1"/>
          </p:cNvSpPr>
          <p:nvPr>
            <p:ph type="dgm" sz="quarter" idx="10"/>
          </p:nvPr>
        </p:nvSpPr>
        <p:spPr>
          <a:xfrm>
            <a:off x="3071802" y="571480"/>
            <a:ext cx="5214974" cy="4071966"/>
          </a:xfrm>
          <a:prstGeom prst="rect">
            <a:avLst/>
          </a:prstGeom>
        </p:spPr>
        <p:txBody>
          <a:bodyPr/>
          <a:lstStyle/>
          <a:p>
            <a:r>
              <a:rPr lang="ru-RU" altLang="zh-CN" smtClean="0"/>
              <a:t>Вставка рисунка SmartArt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1"/>
          </p:nvPr>
        </p:nvSpPr>
        <p:spPr>
          <a:xfrm>
            <a:off x="714375" y="571480"/>
            <a:ext cx="2143125" cy="400052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altLang="zh-CN" smtClean="0"/>
              <a:t>Образец текста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2"/>
          </p:nvPr>
        </p:nvSpPr>
        <p:spPr>
          <a:xfrm>
            <a:off x="3071813" y="4786313"/>
            <a:ext cx="3429000" cy="7858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altLang="zh-CN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表占位符 2"/>
          <p:cNvSpPr>
            <a:spLocks noGrp="1"/>
          </p:cNvSpPr>
          <p:nvPr>
            <p:ph type="chart" sz="quarter" idx="10"/>
          </p:nvPr>
        </p:nvSpPr>
        <p:spPr>
          <a:xfrm>
            <a:off x="1785918" y="714356"/>
            <a:ext cx="5572125" cy="4143375"/>
          </a:xfrm>
          <a:prstGeom prst="rect">
            <a:avLst/>
          </a:prstGeom>
        </p:spPr>
        <p:txBody>
          <a:bodyPr/>
          <a:lstStyle/>
          <a:p>
            <a:r>
              <a:rPr lang="ru-RU" altLang="zh-CN" smtClean="0"/>
              <a:t>Вставка диаграммы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1"/>
          </p:nvPr>
        </p:nvSpPr>
        <p:spPr>
          <a:xfrm>
            <a:off x="4500563" y="5000625"/>
            <a:ext cx="2857500" cy="8572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altLang="zh-CN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Pr>
        <a:blipFill dpi="0" rotWithShape="1">
          <a:blip r:embed="rId2" cstate="email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500063" y="1143000"/>
            <a:ext cx="8143875" cy="14287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altLang="zh-CN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3857620" y="142875"/>
            <a:ext cx="5000630" cy="16430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altLang="zh-CN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14282" y="1214422"/>
            <a:ext cx="8572560" cy="5286412"/>
          </a:xfrm>
          <a:prstGeom prst="roundRect">
            <a:avLst/>
          </a:prstGeom>
          <a:solidFill>
            <a:srgbClr val="99FF99">
              <a:alpha val="65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714488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0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6" r:id="rId7"/>
    <p:sldLayoutId id="2147483657" r:id="rId8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22955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https://fs00.infourok.ru/images/doc/200/228750/img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Рисунок 3" descr="Untitled-1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" name="Прямоугольник 3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3500438" y="5214938"/>
            <a:ext cx="2214562" cy="1214437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6858000" y="1285875"/>
            <a:ext cx="2214563" cy="1214438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71438" y="4143375"/>
            <a:ext cx="2214562" cy="1214438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71438" y="1285875"/>
            <a:ext cx="2214562" cy="1214438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6858000" y="4143375"/>
            <a:ext cx="2214563" cy="1214438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3357563" y="285750"/>
            <a:ext cx="2214562" cy="1214438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106" name="Text Box 3"/>
          <p:cNvSpPr txBox="1">
            <a:spLocks noChangeArrowheads="1"/>
          </p:cNvSpPr>
          <p:nvPr/>
        </p:nvSpPr>
        <p:spPr bwMode="auto">
          <a:xfrm>
            <a:off x="3500438" y="571500"/>
            <a:ext cx="221456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dirty="0">
                <a:solidFill>
                  <a:srgbClr val="17375E"/>
                </a:solidFill>
                <a:latin typeface="Times New Roman" pitchFamily="18" charset="0"/>
              </a:rPr>
              <a:t>НОВАЯ ЦЕЛЬ ОБРАЗОВАНИЯ</a:t>
            </a:r>
          </a:p>
        </p:txBody>
      </p:sp>
      <p:sp>
        <p:nvSpPr>
          <p:cNvPr id="13" name="Овал 12"/>
          <p:cNvSpPr/>
          <p:nvPr/>
        </p:nvSpPr>
        <p:spPr>
          <a:xfrm>
            <a:off x="3713163" y="2786063"/>
            <a:ext cx="1714500" cy="114300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108" name="Text Box 3"/>
          <p:cNvSpPr txBox="1">
            <a:spLocks noChangeArrowheads="1"/>
          </p:cNvSpPr>
          <p:nvPr/>
        </p:nvSpPr>
        <p:spPr bwMode="auto">
          <a:xfrm>
            <a:off x="3927475" y="3089275"/>
            <a:ext cx="1357313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000" b="1">
                <a:solidFill>
                  <a:schemeClr val="tx2"/>
                </a:solidFill>
                <a:latin typeface="Times New Roman" pitchFamily="18" charset="0"/>
              </a:rPr>
              <a:t>ФГОС</a:t>
            </a:r>
          </a:p>
        </p:txBody>
      </p:sp>
      <p:sp>
        <p:nvSpPr>
          <p:cNvPr id="4109" name="Text Box 3"/>
          <p:cNvSpPr txBox="1">
            <a:spLocks noChangeArrowheads="1"/>
          </p:cNvSpPr>
          <p:nvPr/>
        </p:nvSpPr>
        <p:spPr bwMode="auto">
          <a:xfrm>
            <a:off x="6929438" y="1428750"/>
            <a:ext cx="2214562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dirty="0">
                <a:solidFill>
                  <a:srgbClr val="17375E"/>
                </a:solidFill>
                <a:latin typeface="Times New Roman" pitchFamily="18" charset="0"/>
              </a:rPr>
              <a:t>НОВОЕ СОДЕРЖАНИЕ ОБРАЗОВАНИЯ</a:t>
            </a:r>
          </a:p>
        </p:txBody>
      </p:sp>
      <p:sp>
        <p:nvSpPr>
          <p:cNvPr id="4110" name="Text Box 3"/>
          <p:cNvSpPr txBox="1">
            <a:spLocks noChangeArrowheads="1"/>
          </p:cNvSpPr>
          <p:nvPr/>
        </p:nvSpPr>
        <p:spPr bwMode="auto">
          <a:xfrm>
            <a:off x="3571875" y="5286375"/>
            <a:ext cx="221456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dirty="0">
                <a:solidFill>
                  <a:srgbClr val="17375E"/>
                </a:solidFill>
                <a:latin typeface="Times New Roman" pitchFamily="18" charset="0"/>
              </a:rPr>
              <a:t>НОВЫЕ ТРЕБОВАНИЯ К ПОДГОТОВКЕ УЧИТЕЛЯ</a:t>
            </a:r>
          </a:p>
        </p:txBody>
      </p:sp>
      <p:sp>
        <p:nvSpPr>
          <p:cNvPr id="4111" name="Text Box 3"/>
          <p:cNvSpPr txBox="1">
            <a:spLocks noChangeArrowheads="1"/>
          </p:cNvSpPr>
          <p:nvPr/>
        </p:nvSpPr>
        <p:spPr bwMode="auto">
          <a:xfrm>
            <a:off x="6732588" y="4143375"/>
            <a:ext cx="2411412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rgbClr val="17375E"/>
                </a:solidFill>
                <a:latin typeface="Times New Roman" pitchFamily="18" charset="0"/>
              </a:rPr>
              <a:t>НОВОЕ ЦЕЛЕПОЛАГАНИЕ ДЛЯ УЧАЩИХСЯ</a:t>
            </a:r>
          </a:p>
          <a:p>
            <a:pPr algn="ctr"/>
            <a:r>
              <a:rPr lang="ru-RU" b="1">
                <a:solidFill>
                  <a:srgbClr val="17375E"/>
                </a:solidFill>
                <a:latin typeface="Times New Roman" pitchFamily="18" charset="0"/>
              </a:rPr>
              <a:t>И УЧИТЕЛЕЙ</a:t>
            </a:r>
          </a:p>
        </p:txBody>
      </p:sp>
      <p:sp>
        <p:nvSpPr>
          <p:cNvPr id="4112" name="Text Box 3"/>
          <p:cNvSpPr txBox="1">
            <a:spLocks noChangeArrowheads="1"/>
          </p:cNvSpPr>
          <p:nvPr/>
        </p:nvSpPr>
        <p:spPr bwMode="auto">
          <a:xfrm>
            <a:off x="0" y="4143380"/>
            <a:ext cx="242886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Times New Roman" pitchFamily="18" charset="0"/>
              </a:rPr>
              <a:t>НОВЫЕ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</a:rPr>
              <a:t>ТЕХНОЛОГИИ И</a:t>
            </a:r>
          </a:p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</a:rPr>
              <a:t>МЕТОДЫ</a:t>
            </a:r>
          </a:p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</a:rPr>
              <a:t>ОБУЧЕНИЯ</a:t>
            </a:r>
          </a:p>
        </p:txBody>
      </p:sp>
      <p:sp>
        <p:nvSpPr>
          <p:cNvPr id="4113" name="Text Box 3"/>
          <p:cNvSpPr txBox="1">
            <a:spLocks noChangeArrowheads="1"/>
          </p:cNvSpPr>
          <p:nvPr/>
        </p:nvSpPr>
        <p:spPr bwMode="auto">
          <a:xfrm>
            <a:off x="71438" y="1428750"/>
            <a:ext cx="2214562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dirty="0">
                <a:solidFill>
                  <a:srgbClr val="17375E"/>
                </a:solidFill>
                <a:latin typeface="Times New Roman" pitchFamily="18" charset="0"/>
              </a:rPr>
              <a:t>НОВЫЕ СРЕДСТВА</a:t>
            </a:r>
          </a:p>
          <a:p>
            <a:pPr algn="ctr"/>
            <a:r>
              <a:rPr lang="ru-RU" b="1" dirty="0">
                <a:solidFill>
                  <a:srgbClr val="17375E"/>
                </a:solidFill>
                <a:latin typeface="Times New Roman" pitchFamily="18" charset="0"/>
              </a:rPr>
              <a:t>ОБУЧЕНИЯ</a:t>
            </a:r>
          </a:p>
        </p:txBody>
      </p:sp>
      <p:sp>
        <p:nvSpPr>
          <p:cNvPr id="20" name="Стрелка вверх 19"/>
          <p:cNvSpPr/>
          <p:nvPr/>
        </p:nvSpPr>
        <p:spPr>
          <a:xfrm>
            <a:off x="4356100" y="1571625"/>
            <a:ext cx="357188" cy="1120775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7" name="Стрелка вверх 26"/>
          <p:cNvSpPr/>
          <p:nvPr/>
        </p:nvSpPr>
        <p:spPr>
          <a:xfrm rot="10800000">
            <a:off x="4356100" y="4000500"/>
            <a:ext cx="357188" cy="1120775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8" name="Стрелка вверх 27"/>
          <p:cNvSpPr/>
          <p:nvPr/>
        </p:nvSpPr>
        <p:spPr>
          <a:xfrm rot="3600000">
            <a:off x="5893594" y="1710531"/>
            <a:ext cx="357188" cy="1774825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9" name="Стрелка вверх 28"/>
          <p:cNvSpPr/>
          <p:nvPr/>
        </p:nvSpPr>
        <p:spPr>
          <a:xfrm rot="7200000">
            <a:off x="5893594" y="3210719"/>
            <a:ext cx="357187" cy="1774825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" name="Стрелка вверх 29"/>
          <p:cNvSpPr/>
          <p:nvPr/>
        </p:nvSpPr>
        <p:spPr>
          <a:xfrm rot="-3600000">
            <a:off x="2893219" y="1710531"/>
            <a:ext cx="357188" cy="1774825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1" name="Стрелка вверх 30"/>
          <p:cNvSpPr/>
          <p:nvPr/>
        </p:nvSpPr>
        <p:spPr>
          <a:xfrm rot="-7200000">
            <a:off x="2821782" y="3139281"/>
            <a:ext cx="357188" cy="1774825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000125" y="357188"/>
            <a:ext cx="7572375" cy="914400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FFFF00"/>
                </a:solidFill>
              </a:rPr>
              <a:t>Изменение роли выпускника</a:t>
            </a:r>
          </a:p>
        </p:txBody>
      </p:sp>
      <p:sp>
        <p:nvSpPr>
          <p:cNvPr id="5" name="Овал 4"/>
          <p:cNvSpPr/>
          <p:nvPr/>
        </p:nvSpPr>
        <p:spPr>
          <a:xfrm>
            <a:off x="4857752" y="2000240"/>
            <a:ext cx="3571900" cy="2928937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698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«Выпускник умеющий, творческий»</a:t>
            </a:r>
          </a:p>
        </p:txBody>
      </p:sp>
      <p:sp>
        <p:nvSpPr>
          <p:cNvPr id="6" name="Овал 5"/>
          <p:cNvSpPr/>
          <p:nvPr/>
        </p:nvSpPr>
        <p:spPr>
          <a:xfrm>
            <a:off x="500034" y="1928802"/>
            <a:ext cx="3571900" cy="3071823"/>
          </a:xfrm>
          <a:prstGeom prst="ellipse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800" dirty="0"/>
          </a:p>
          <a:p>
            <a:pPr algn="ctr">
              <a:defRPr/>
            </a:pPr>
            <a:r>
              <a:rPr lang="ru-RU" sz="32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«Выпускник знающий»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071563" y="5643563"/>
            <a:ext cx="7215187" cy="914400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FFFF00"/>
                </a:solidFill>
              </a:rPr>
              <a:t>АМО (активные методы обучения)</a:t>
            </a:r>
          </a:p>
        </p:txBody>
      </p:sp>
      <p:sp>
        <p:nvSpPr>
          <p:cNvPr id="8" name="Стрелка вправо 7"/>
          <p:cNvSpPr/>
          <p:nvPr/>
        </p:nvSpPr>
        <p:spPr>
          <a:xfrm>
            <a:off x="3857625" y="3500438"/>
            <a:ext cx="1000125" cy="2143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 rot="16200000" flipH="1">
            <a:off x="928662" y="2357430"/>
            <a:ext cx="2643188" cy="2500312"/>
          </a:xfrm>
          <a:prstGeom prst="line">
            <a:avLst/>
          </a:prstGeom>
          <a:ln w="1270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Стрелка вниз 14"/>
          <p:cNvSpPr/>
          <p:nvPr/>
        </p:nvSpPr>
        <p:spPr>
          <a:xfrm>
            <a:off x="6286500" y="5072063"/>
            <a:ext cx="357188" cy="5715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928662" y="1142984"/>
            <a:ext cx="7429552" cy="3600400"/>
          </a:xfrm>
          <a:prstGeom prst="roundRect">
            <a:avLst>
              <a:gd name="adj" fmla="val 6578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u="sng" dirty="0" smtClean="0">
                <a:solidFill>
                  <a:srgbClr val="FE0067"/>
                </a:solidFill>
                <a:latin typeface="Monotype Corsiva" pitchFamily="66" charset="0"/>
              </a:rPr>
              <a:t>Активные методы обучения </a:t>
            </a:r>
            <a:r>
              <a:rPr lang="ru-RU" sz="3600" b="1" dirty="0" smtClean="0">
                <a:solidFill>
                  <a:srgbClr val="FE0067"/>
                </a:solidFill>
                <a:latin typeface="Monotype Corsiva" pitchFamily="66" charset="0"/>
              </a:rPr>
              <a:t>(АМО) – </a:t>
            </a:r>
            <a:r>
              <a:rPr lang="ru-RU" sz="3600" b="1" dirty="0" smtClean="0">
                <a:solidFill>
                  <a:schemeClr val="tx1"/>
                </a:solidFill>
                <a:latin typeface="Monotype Corsiva" pitchFamily="66" charset="0"/>
                <a:cs typeface="Mongolian Baiti" pitchFamily="66" charset="0"/>
              </a:rPr>
              <a:t>это методы, которые побуждают учащихся к активной мыслительной и практической деятельности в процессе овладения учебным материалом.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0034" y="188640"/>
            <a:ext cx="824843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i="1" spc="50" dirty="0" smtClean="0">
                <a:ln w="11430"/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Активные методы обучения</a:t>
            </a:r>
            <a:endParaRPr lang="ru-RU" sz="4000" b="1" i="1" spc="50" dirty="0">
              <a:ln w="11430"/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526464" cy="1143000"/>
          </a:xfrm>
        </p:spPr>
        <p:txBody>
          <a:bodyPr/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Активные методы обучения обеспечивают решение образовательных задач в разных аспектах:</a:t>
            </a:r>
            <a:r>
              <a:rPr lang="ru-RU" sz="3200" b="1" dirty="0" smtClean="0">
                <a:solidFill>
                  <a:srgbClr val="C00000"/>
                </a:solidFill>
              </a:rPr>
              <a:t/>
            </a:r>
            <a:br>
              <a:rPr lang="ru-RU" sz="3200" b="1" dirty="0" smtClean="0">
                <a:solidFill>
                  <a:srgbClr val="C00000"/>
                </a:solidFill>
              </a:rPr>
            </a:br>
            <a:endParaRPr lang="ru-RU" sz="3200" b="1" dirty="0" smtClean="0">
              <a:solidFill>
                <a:srgbClr val="C00000"/>
              </a:solidFill>
            </a:endParaRPr>
          </a:p>
        </p:txBody>
      </p:sp>
      <p:sp>
        <p:nvSpPr>
          <p:cNvPr id="16387" name="Содержимое 2"/>
          <p:cNvSpPr>
            <a:spLocks noGrp="1"/>
          </p:cNvSpPr>
          <p:nvPr>
            <p:ph idx="1"/>
          </p:nvPr>
        </p:nvSpPr>
        <p:spPr>
          <a:xfrm>
            <a:off x="214282" y="1285860"/>
            <a:ext cx="8515352" cy="5357850"/>
          </a:xfrm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pPr marL="0" indent="358775" algn="just"/>
            <a:r>
              <a:rPr lang="ru-RU" sz="2400" dirty="0" smtClean="0">
                <a:solidFill>
                  <a:srgbClr val="002060"/>
                </a:solidFill>
              </a:rPr>
              <a:t>Формировать положительную </a:t>
            </a:r>
            <a:r>
              <a:rPr lang="ru-RU" sz="2400" dirty="0" err="1" smtClean="0">
                <a:solidFill>
                  <a:srgbClr val="002060"/>
                </a:solidFill>
              </a:rPr>
              <a:t>учебно</a:t>
            </a:r>
            <a:r>
              <a:rPr lang="ru-RU" sz="2400" dirty="0" smtClean="0">
                <a:solidFill>
                  <a:srgbClr val="002060"/>
                </a:solidFill>
              </a:rPr>
              <a:t> – познавательную  мотивацию;</a:t>
            </a:r>
          </a:p>
          <a:p>
            <a:pPr marL="0" indent="358775" algn="just"/>
            <a:r>
              <a:rPr lang="ru-RU" sz="2400" dirty="0" smtClean="0">
                <a:solidFill>
                  <a:srgbClr val="002060"/>
                </a:solidFill>
              </a:rPr>
              <a:t>Стимулировать самостоятельную деятельность;</a:t>
            </a:r>
          </a:p>
          <a:p>
            <a:pPr marL="0" indent="358775" algn="just"/>
            <a:r>
              <a:rPr lang="ru-RU" sz="2400" dirty="0" smtClean="0">
                <a:solidFill>
                  <a:srgbClr val="002060"/>
                </a:solidFill>
              </a:rPr>
              <a:t>Развивать познавательные процессы - речь, память, мышление;</a:t>
            </a:r>
          </a:p>
          <a:p>
            <a:pPr marL="0" indent="358775" algn="just"/>
            <a:r>
              <a:rPr lang="ru-RU" sz="2400" dirty="0" smtClean="0">
                <a:solidFill>
                  <a:srgbClr val="002060"/>
                </a:solidFill>
              </a:rPr>
              <a:t>Развивать творческие способности и нестандартность мышления;</a:t>
            </a:r>
          </a:p>
          <a:p>
            <a:pPr marL="0" indent="358775" algn="just"/>
            <a:r>
              <a:rPr lang="ru-RU" sz="2400" dirty="0" smtClean="0">
                <a:solidFill>
                  <a:srgbClr val="002060"/>
                </a:solidFill>
              </a:rPr>
              <a:t>Развивать коммуникативно-эмоциональную сферу личности обучающегося;</a:t>
            </a:r>
          </a:p>
          <a:p>
            <a:pPr marL="0" indent="358775" algn="just"/>
            <a:r>
              <a:rPr lang="ru-RU" sz="2400" dirty="0" smtClean="0">
                <a:solidFill>
                  <a:srgbClr val="002060"/>
                </a:solidFill>
              </a:rPr>
              <a:t>Раскрыть личностно-индивидуальные возможности каждого ученика;</a:t>
            </a:r>
          </a:p>
          <a:p>
            <a:pPr marL="0" indent="358775" algn="just"/>
            <a:r>
              <a:rPr lang="ru-RU" sz="2400" dirty="0" smtClean="0">
                <a:solidFill>
                  <a:srgbClr val="002060"/>
                </a:solidFill>
              </a:rPr>
              <a:t>Развивать навыки самостоятельного умственного труда;</a:t>
            </a:r>
          </a:p>
          <a:p>
            <a:pPr marL="0" indent="358775" algn="just"/>
            <a:r>
              <a:rPr lang="ru-RU" sz="2400" dirty="0" smtClean="0">
                <a:solidFill>
                  <a:srgbClr val="002060"/>
                </a:solidFill>
              </a:rPr>
              <a:t>Формировать  УУД.</a:t>
            </a:r>
          </a:p>
          <a:p>
            <a:pPr marL="0" indent="358775" algn="just"/>
            <a:endParaRPr lang="ru-RU" sz="2000" dirty="0" smtClean="0">
              <a:solidFill>
                <a:srgbClr val="002060"/>
              </a:solidFill>
            </a:endParaRPr>
          </a:p>
          <a:p>
            <a:pPr marL="0" indent="358775" algn="just"/>
            <a:endParaRPr lang="ru-RU" sz="2000" dirty="0" smtClean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://images.myshared.ru/207043/slide_3.jpg"/>
          <p:cNvPicPr/>
          <p:nvPr/>
        </p:nvPicPr>
        <p:blipFill>
          <a:blip r:embed="rId2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214282" y="0"/>
            <a:ext cx="8143932" cy="57150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2143108" y="285728"/>
            <a:ext cx="4786346" cy="71438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29600" cy="714380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/>
              <a:t>АМО строятся на:</a:t>
            </a:r>
            <a:br>
              <a:rPr lang="ru-RU" sz="3600" b="1" dirty="0" smtClean="0"/>
            </a:b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-285784" y="1285860"/>
            <a:ext cx="8972584" cy="5572140"/>
          </a:xfrm>
        </p:spPr>
        <p:txBody>
          <a:bodyPr>
            <a:normAutofit fontScale="77500" lnSpcReduction="20000"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использовании знаний и опыта обучающихся, </a:t>
            </a:r>
          </a:p>
          <a:p>
            <a:pPr algn="ctr"/>
            <a:r>
              <a:rPr lang="ru-RU" sz="3600" b="1" dirty="0" smtClean="0">
                <a:solidFill>
                  <a:srgbClr val="800080"/>
                </a:solidFill>
              </a:rPr>
              <a:t>вовлечении в процесс всех органов чувств,</a:t>
            </a:r>
          </a:p>
          <a:p>
            <a:pPr algn="ctr"/>
            <a:r>
              <a:rPr lang="ru-RU" sz="3600" b="1" dirty="0" smtClean="0">
                <a:solidFill>
                  <a:srgbClr val="006600"/>
                </a:solidFill>
              </a:rPr>
              <a:t>групповой форме организации их работы, </a:t>
            </a:r>
          </a:p>
          <a:p>
            <a:pPr algn="ctr"/>
            <a:r>
              <a:rPr lang="ru-RU" sz="3600" b="1" dirty="0" err="1" smtClean="0">
                <a:solidFill>
                  <a:srgbClr val="0000FF"/>
                </a:solidFill>
              </a:rPr>
              <a:t>деятельностном</a:t>
            </a:r>
            <a:r>
              <a:rPr lang="ru-RU" sz="3600" b="1" dirty="0" smtClean="0">
                <a:solidFill>
                  <a:srgbClr val="0000FF"/>
                </a:solidFill>
              </a:rPr>
              <a:t> подходе к обучению, </a:t>
            </a:r>
          </a:p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разнообразных коммуникациях, </a:t>
            </a:r>
          </a:p>
          <a:p>
            <a:pPr algn="ctr"/>
            <a:r>
              <a:rPr lang="ru-RU" sz="3600" b="1" dirty="0" smtClean="0">
                <a:solidFill>
                  <a:srgbClr val="800080"/>
                </a:solidFill>
              </a:rPr>
              <a:t>творческом характере обучения,</a:t>
            </a:r>
          </a:p>
          <a:p>
            <a:pPr algn="ctr"/>
            <a:r>
              <a:rPr lang="ru-RU" sz="3600" b="1" dirty="0" smtClean="0">
                <a:solidFill>
                  <a:srgbClr val="006600"/>
                </a:solidFill>
              </a:rPr>
              <a:t>практической направленности</a:t>
            </a:r>
            <a:r>
              <a:rPr lang="ru-RU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, </a:t>
            </a:r>
          </a:p>
          <a:p>
            <a:pPr algn="ctr"/>
            <a:r>
              <a:rPr lang="ru-RU" sz="3600" b="1" dirty="0" smtClean="0">
                <a:solidFill>
                  <a:srgbClr val="0000FF"/>
                </a:solidFill>
              </a:rPr>
              <a:t>диалоге и </a:t>
            </a:r>
            <a:r>
              <a:rPr lang="ru-RU" sz="3600" b="1" dirty="0" err="1" smtClean="0">
                <a:solidFill>
                  <a:srgbClr val="0000FF"/>
                </a:solidFill>
              </a:rPr>
              <a:t>полилоге</a:t>
            </a:r>
            <a:r>
              <a:rPr lang="ru-RU" sz="3600" b="1" dirty="0" smtClean="0">
                <a:solidFill>
                  <a:srgbClr val="0000FF"/>
                </a:solidFill>
              </a:rPr>
              <a:t>, </a:t>
            </a:r>
          </a:p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интерактивности, </a:t>
            </a:r>
          </a:p>
          <a:p>
            <a:pPr algn="ctr"/>
            <a:r>
              <a:rPr lang="ru-RU" sz="3600" b="1" dirty="0" smtClean="0">
                <a:solidFill>
                  <a:srgbClr val="800080"/>
                </a:solidFill>
              </a:rPr>
              <a:t>игровом действе,</a:t>
            </a:r>
          </a:p>
          <a:p>
            <a:pPr algn="ctr"/>
            <a:r>
              <a:rPr lang="ru-RU" sz="3600" b="1" dirty="0">
                <a:solidFill>
                  <a:srgbClr val="0000FF"/>
                </a:solidFill>
              </a:rPr>
              <a:t>р</a:t>
            </a:r>
            <a:r>
              <a:rPr lang="ru-RU" sz="3600" b="1" dirty="0" smtClean="0">
                <a:solidFill>
                  <a:srgbClr val="0000FF"/>
                </a:solidFill>
              </a:rPr>
              <a:t>ефлексии,</a:t>
            </a:r>
          </a:p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движении.</a:t>
            </a:r>
          </a:p>
        </p:txBody>
      </p:sp>
      <p:pic>
        <p:nvPicPr>
          <p:cNvPr id="7" name="Picture 3" descr="C:\Documents and Settings\Администратор\Рабочий стол\programmapitania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858016" y="3929066"/>
            <a:ext cx="1714071" cy="2521852"/>
          </a:xfrm>
          <a:prstGeom prst="rect">
            <a:avLst/>
          </a:prstGeom>
          <a:noFill/>
        </p:spPr>
      </p:pic>
      <p:pic>
        <p:nvPicPr>
          <p:cNvPr id="8" name="Picture 4" descr="E:\презентации РР шаблоны\картинки для презентаций\5223-original.jpe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4643446"/>
            <a:ext cx="2454576" cy="185950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Скругленный прямоугольник 11"/>
          <p:cNvSpPr/>
          <p:nvPr/>
        </p:nvSpPr>
        <p:spPr>
          <a:xfrm>
            <a:off x="1000125" y="357188"/>
            <a:ext cx="7572375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29613" cy="1143000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pPr algn="ctr">
              <a:defRPr/>
            </a:pPr>
            <a:r>
              <a:rPr lang="ru-RU" b="1" dirty="0" smtClean="0">
                <a:solidFill>
                  <a:srgbClr val="FFFF00"/>
                </a:solidFill>
              </a:rPr>
              <a:t>Изменение роли учителя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4857750" y="1928802"/>
            <a:ext cx="3857654" cy="3071823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698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Модератор, консультант, наставник, старший партнер</a:t>
            </a:r>
          </a:p>
        </p:txBody>
      </p:sp>
      <p:sp>
        <p:nvSpPr>
          <p:cNvPr id="6" name="Овал 5"/>
          <p:cNvSpPr/>
          <p:nvPr/>
        </p:nvSpPr>
        <p:spPr>
          <a:xfrm>
            <a:off x="0" y="1928802"/>
            <a:ext cx="4214810" cy="3214699"/>
          </a:xfrm>
          <a:prstGeom prst="ellipse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sz="2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контролирующий орган» </a:t>
            </a:r>
            <a:endParaRPr lang="ru-RU" sz="24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 rot="16200000" flipH="1">
            <a:off x="964381" y="2178834"/>
            <a:ext cx="2786085" cy="2571769"/>
          </a:xfrm>
          <a:prstGeom prst="line">
            <a:avLst/>
          </a:prstGeom>
          <a:ln w="1270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Стрелка вправо 10"/>
          <p:cNvSpPr/>
          <p:nvPr/>
        </p:nvSpPr>
        <p:spPr>
          <a:xfrm>
            <a:off x="4214810" y="3500438"/>
            <a:ext cx="642940" cy="14287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Номер слайда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83325"/>
            <a:ext cx="2133600" cy="304800"/>
          </a:xfrm>
          <a:prstGeom prst="rect">
            <a:avLst/>
          </a:prstGeom>
          <a:noFill/>
        </p:spPr>
        <p:txBody>
          <a:bodyPr/>
          <a:lstStyle/>
          <a:p>
            <a:fld id="{BF41F13C-9DF3-461E-ACC7-50668CBF0378}" type="slidenum">
              <a:rPr lang="en-US" smtClean="0"/>
              <a:pPr/>
              <a:t>17</a:t>
            </a:fld>
            <a:endParaRPr lang="en-US" smtClean="0"/>
          </a:p>
        </p:txBody>
      </p:sp>
      <p:pic>
        <p:nvPicPr>
          <p:cNvPr id="4" name="Рисунок 3" descr="http://cf.ppt-online.org/files/slide/4/4y3S9OoWEasLmqIH5KgklAi0Zu2DCMFw1jfRdX/slide-4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8596" y="214290"/>
            <a:ext cx="8501122" cy="6357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6" name="Text Box 2"/>
          <p:cNvSpPr txBox="1">
            <a:spLocks noChangeArrowheads="1"/>
          </p:cNvSpPr>
          <p:nvPr/>
        </p:nvSpPr>
        <p:spPr bwMode="auto">
          <a:xfrm>
            <a:off x="5500694" y="4000504"/>
            <a:ext cx="3214710" cy="1000132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Методы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релаксации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7" name="Text Box 3"/>
          <p:cNvSpPr txBox="1">
            <a:spLocks noChangeArrowheads="1"/>
          </p:cNvSpPr>
          <p:nvPr/>
        </p:nvSpPr>
        <p:spPr bwMode="auto">
          <a:xfrm>
            <a:off x="3143240" y="5286388"/>
            <a:ext cx="3000396" cy="1071570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Методы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подведения итогов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900igr.net/up/datas/244286/0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23440" cy="66437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 txBox="1">
            <a:spLocks/>
          </p:cNvSpPr>
          <p:nvPr/>
        </p:nvSpPr>
        <p:spPr bwMode="auto">
          <a:xfrm>
            <a:off x="539750" y="549275"/>
            <a:ext cx="8175625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charset="0"/>
              <a:buNone/>
              <a:defRPr/>
            </a:pPr>
            <a:r>
              <a:rPr lang="ru-RU" sz="2800" b="1" i="1" dirty="0" smtClean="0">
                <a:solidFill>
                  <a:srgbClr val="C00000"/>
                </a:solidFill>
                <a:latin typeface="Bookman Old Style" pitchFamily="18" charset="0"/>
                <a:cs typeface="Times New Roman" pitchFamily="18" charset="0"/>
              </a:rPr>
              <a:t>Мир активных методов обучения яркий, удивительный, многогранный. В нем комфортно чувствуют себя и учителя, и ученики. Войдите в этот мир и станьте его полноправным хозяином. Откройте для себя его тайны и возможности, научитесь управлять его мощным потенциалом, сделайте свою работу намного интереснее и эффективнее, а своих учеников благодарными, успешными и счастливыми.</a:t>
            </a:r>
          </a:p>
          <a:p>
            <a:pPr algn="just">
              <a:defRPr/>
            </a:pPr>
            <a:endParaRPr lang="ru-RU" sz="2000" b="1" dirty="0" smtClean="0">
              <a:solidFill>
                <a:srgbClr val="002060"/>
              </a:solidFill>
              <a:latin typeface="Georgia" pitchFamily="18" charset="0"/>
              <a:cs typeface="Times New Roman" pitchFamily="18" charset="0"/>
            </a:endParaRPr>
          </a:p>
          <a:p>
            <a:pPr>
              <a:defRPr/>
            </a:pP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Uzer\Desktop\Наташа 2015\Смайлики\смайлы\3497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67635" y="5429263"/>
            <a:ext cx="1747769" cy="1323311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0" y="214290"/>
            <a:ext cx="9144000" cy="2714644"/>
          </a:xfrm>
        </p:spPr>
        <p:txBody>
          <a:bodyPr/>
          <a:lstStyle/>
          <a:p>
            <a:pPr algn="ctr">
              <a:buNone/>
            </a:pPr>
            <a:r>
              <a:rPr lang="ru-RU" sz="4800" b="1" i="1" dirty="0" smtClean="0">
                <a:solidFill>
                  <a:srgbClr val="0000FF"/>
                </a:solidFill>
              </a:rPr>
              <a:t>Активные методы обучения </a:t>
            </a:r>
          </a:p>
          <a:p>
            <a:pPr algn="ctr">
              <a:buNone/>
            </a:pPr>
            <a:r>
              <a:rPr lang="ru-RU" sz="4800" b="1" i="1" dirty="0" smtClean="0">
                <a:solidFill>
                  <a:srgbClr val="0000FF"/>
                </a:solidFill>
              </a:rPr>
              <a:t>как средство реализации ФГОС</a:t>
            </a:r>
            <a:endParaRPr lang="zh-CN" altLang="en-US" sz="4800" b="1" i="1" dirty="0">
              <a:solidFill>
                <a:srgbClr val="0000FF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1631865" y="1143850"/>
            <a:ext cx="7200800" cy="3600400"/>
          </a:xfrm>
          <a:prstGeom prst="roundRect">
            <a:avLst>
              <a:gd name="adj" fmla="val 6578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800" b="1" dirty="0" smtClean="0">
                <a:ln w="1778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C8CEF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Monotype Corsiva" pitchFamily="66" charset="0"/>
              </a:rPr>
              <a:t>Спасибо   </a:t>
            </a:r>
          </a:p>
          <a:p>
            <a:pPr algn="ctr"/>
            <a:r>
              <a:rPr lang="ru-RU" sz="8800" b="1" dirty="0" smtClean="0">
                <a:ln w="1778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C8CEF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Monotype Corsiva" pitchFamily="66" charset="0"/>
              </a:rPr>
              <a:t>за   внимание!</a:t>
            </a:r>
            <a:endParaRPr lang="ru-RU" sz="8800" b="1" dirty="0">
              <a:ln w="17780" cmpd="sng">
                <a:solidFill>
                  <a:srgbClr val="FF0000"/>
                </a:solidFill>
                <a:prstDash val="solid"/>
                <a:miter lim="800000"/>
              </a:ln>
              <a:solidFill>
                <a:srgbClr val="FC8CEF"/>
              </a:solidFill>
              <a:effectLst>
                <a:outerShdw blurRad="50800" algn="tl" rotWithShape="0">
                  <a:srgbClr val="000000"/>
                </a:outerShdw>
              </a:effectLst>
              <a:latin typeface="Monotype Corsiva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0034" y="188640"/>
            <a:ext cx="824843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i="1" spc="50" dirty="0" smtClean="0">
                <a:ln w="11430"/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Активные методы обучения</a:t>
            </a:r>
            <a:endParaRPr lang="ru-RU" sz="4000" b="1" i="1" spc="50" dirty="0">
              <a:ln w="11430"/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 descr="C:\Users\Uzer\Desktop\Наташа 2015\Смайлики\смайлы\2792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93986" y="4786322"/>
            <a:ext cx="2421169" cy="15716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500034" y="1285860"/>
            <a:ext cx="8332631" cy="2500330"/>
          </a:xfrm>
          <a:prstGeom prst="roundRect">
            <a:avLst>
              <a:gd name="adj" fmla="val 6578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определение сущности АМО и необходимости их применения учителями начальных классов в педагогической деятельности.</a:t>
            </a:r>
            <a:endParaRPr lang="ru-RU" sz="3600" b="1" dirty="0" smtClean="0">
              <a:solidFill>
                <a:srgbClr val="FE0067"/>
              </a:solidFill>
              <a:latin typeface="Monotype Corsiva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0034" y="188640"/>
            <a:ext cx="824843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i="1" spc="50" dirty="0" smtClean="0">
                <a:ln w="1143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 семинара:</a:t>
            </a:r>
            <a:endParaRPr lang="ru-RU" sz="4000" b="1" i="1" spc="50" dirty="0">
              <a:ln w="11430"/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22955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214282" y="928670"/>
            <a:ext cx="8929718" cy="5000660"/>
          </a:xfrm>
          <a:prstGeom prst="roundRect">
            <a:avLst>
              <a:gd name="adj" fmla="val 6578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800" dirty="0" smtClean="0"/>
              <a:t>- познакомить с понятием, содержанием и особенностями АМО;</a:t>
            </a:r>
          </a:p>
          <a:p>
            <a:r>
              <a:rPr lang="ru-RU" sz="2800" dirty="0" smtClean="0"/>
              <a:t>- рассмотреть классификации и характеристику АМО;</a:t>
            </a:r>
          </a:p>
          <a:p>
            <a:r>
              <a:rPr lang="ru-RU" sz="2800" dirty="0" smtClean="0"/>
              <a:t>- показать эффективность применения АМО на разных этапах урока;</a:t>
            </a:r>
          </a:p>
          <a:p>
            <a:r>
              <a:rPr lang="ru-RU" sz="2800" dirty="0" smtClean="0"/>
              <a:t>- выявить опыт учителей по данной теме;</a:t>
            </a:r>
          </a:p>
          <a:p>
            <a:r>
              <a:rPr lang="ru-RU" sz="2800" dirty="0" smtClean="0"/>
              <a:t>- создать благоприятную среду для формирования коммуникативной компетентности педагогов в процессе конструктивного взаимодействия с коллегами.</a:t>
            </a:r>
            <a:endParaRPr lang="ru-RU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500034" y="188640"/>
            <a:ext cx="824843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i="1" spc="50" dirty="0" smtClean="0">
                <a:ln w="1143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Задачи семинара:</a:t>
            </a:r>
            <a:endParaRPr lang="ru-RU" sz="4000" b="1" i="1" spc="50" dirty="0">
              <a:ln w="11430"/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22955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0034" y="188640"/>
            <a:ext cx="824843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i="1" spc="50" dirty="0" smtClean="0">
                <a:ln w="11430"/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Активные методы обучения</a:t>
            </a:r>
            <a:endParaRPr lang="ru-RU" sz="4000" b="1" i="1" spc="50" dirty="0">
              <a:ln w="11430"/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5602" name="Picture 2" descr="http://www.stihi.ru/pics/2014/12/26/997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285728"/>
            <a:ext cx="8001056" cy="571504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3857620" y="1285860"/>
            <a:ext cx="4286280" cy="1569660"/>
          </a:xfrm>
          <a:prstGeom prst="rect">
            <a:avLst/>
          </a:prstGeom>
          <a:solidFill>
            <a:srgbClr val="0033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</a:rPr>
              <a:t> </a:t>
            </a:r>
            <a:r>
              <a:rPr lang="ru-RU" sz="4800" b="1" dirty="0" smtClean="0">
                <a:solidFill>
                  <a:schemeClr val="bg1"/>
                </a:solidFill>
              </a:rPr>
              <a:t>Школа</a:t>
            </a:r>
          </a:p>
          <a:p>
            <a:pPr algn="ctr"/>
            <a:r>
              <a:rPr lang="ru-RU" sz="4800" b="1" dirty="0" smtClean="0">
                <a:solidFill>
                  <a:schemeClr val="bg1"/>
                </a:solidFill>
              </a:rPr>
              <a:t> для  животных</a:t>
            </a:r>
            <a:endParaRPr lang="ru-RU" sz="4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188640"/>
            <a:ext cx="6143668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i="1" spc="50" dirty="0" smtClean="0">
                <a:ln w="11430"/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Вопросы для обсуждения:</a:t>
            </a:r>
            <a:endParaRPr lang="ru-RU" sz="4000" b="1" i="1" spc="50" dirty="0">
              <a:ln w="11430"/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5602" name="Picture 2" descr="http://www.stihi.ru/pics/2014/12/26/997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786578" y="1"/>
            <a:ext cx="2000264" cy="142876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85720" y="1214422"/>
            <a:ext cx="8572560" cy="5109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1.Кто здесь неудачник: учитель или ученики?</a:t>
            </a:r>
          </a:p>
          <a:p>
            <a:r>
              <a:rPr lang="ru-RU" sz="2800" dirty="0" smtClean="0"/>
              <a:t>               Почему?</a:t>
            </a:r>
          </a:p>
          <a:p>
            <a:pPr>
              <a:lnSpc>
                <a:spcPct val="150000"/>
              </a:lnSpc>
            </a:pPr>
            <a:r>
              <a:rPr lang="ru-RU" sz="2800" dirty="0" smtClean="0"/>
              <a:t>2.Как учить разных учеников?</a:t>
            </a:r>
          </a:p>
          <a:p>
            <a:pPr>
              <a:lnSpc>
                <a:spcPct val="150000"/>
              </a:lnSpc>
            </a:pPr>
            <a:r>
              <a:rPr lang="ru-RU" sz="2800" dirty="0" smtClean="0"/>
              <a:t>3.Как выстраивать учебную деятельность так, чтобы в ней могли хорошо чувствовать  себя все дети?</a:t>
            </a:r>
          </a:p>
          <a:p>
            <a:pPr>
              <a:lnSpc>
                <a:spcPct val="150000"/>
              </a:lnSpc>
            </a:pPr>
            <a:r>
              <a:rPr lang="ru-RU" sz="2800" dirty="0" smtClean="0"/>
              <a:t>4. Почему черепахи были объявлены </a:t>
            </a:r>
          </a:p>
          <a:p>
            <a:pPr>
              <a:lnSpc>
                <a:spcPct val="150000"/>
              </a:lnSpc>
            </a:pPr>
            <a:r>
              <a:rPr lang="ru-RU" sz="2800" dirty="0" smtClean="0"/>
              <a:t>                               «неспособными развиваться»?</a:t>
            </a:r>
          </a:p>
          <a:p>
            <a:pPr>
              <a:lnSpc>
                <a:spcPct val="150000"/>
              </a:lnSpc>
            </a:pPr>
            <a:endParaRPr lang="ru-RU" sz="28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188640"/>
            <a:ext cx="8715436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i="1" spc="50" dirty="0" smtClean="0">
                <a:ln w="11430"/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Пассивный                        Активный</a:t>
            </a:r>
          </a:p>
          <a:p>
            <a:r>
              <a:rPr lang="ru-RU" sz="4000" b="1" i="1" spc="50" dirty="0" smtClean="0">
                <a:ln w="11430"/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метод                                  </a:t>
            </a:r>
            <a:r>
              <a:rPr lang="ru-RU" sz="4000" b="1" i="1" spc="50" dirty="0" err="1" smtClean="0">
                <a:ln w="11430"/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метод</a:t>
            </a:r>
            <a:endParaRPr lang="ru-RU" sz="4000" b="1" i="1" spc="50" dirty="0">
              <a:ln w="11430"/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9938" name="Picture 2" descr="https://fs00.infourok.ru/images/doc/227/39046/1/img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476846"/>
            <a:ext cx="3714744" cy="288084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9940" name="Picture 4" descr="http://900igr.net/up/datai/187899/0006-002-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7818" y="1500174"/>
            <a:ext cx="3233712" cy="2924673"/>
          </a:xfrm>
          <a:prstGeom prst="rect">
            <a:avLst/>
          </a:prstGeom>
          <a:noFill/>
        </p:spPr>
      </p:pic>
      <p:pic>
        <p:nvPicPr>
          <p:cNvPr id="6" name="Рисунок 5" descr="https://arhivurokov.ru/multiurok/f/4/d/f4dcf40d7d1c51f5fc25f757b35a860c8bd11994/sieminar-praktikum-aktivnyie-mietody-obuchieniia_1.png"/>
          <p:cNvPicPr/>
          <p:nvPr/>
        </p:nvPicPr>
        <p:blipFill>
          <a:blip r:embed="rId4"/>
          <a:srcRect t="13711"/>
          <a:stretch>
            <a:fillRect/>
          </a:stretch>
        </p:blipFill>
        <p:spPr bwMode="auto">
          <a:xfrm>
            <a:off x="214282" y="4500570"/>
            <a:ext cx="3500462" cy="2071702"/>
          </a:xfrm>
          <a:prstGeom prst="rect">
            <a:avLst/>
          </a:prstGeom>
          <a:noFill/>
          <a:ln w="38100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8" name="Рисунок 7" descr="https://arhivurokov.ru/multiurok/f/4/d/f4dcf40d7d1c51f5fc25f757b35a860c8bd11994/sieminar-praktikum-aktivnyie-mietody-obuchieniia_3.png"/>
          <p:cNvPicPr/>
          <p:nvPr/>
        </p:nvPicPr>
        <p:blipFill>
          <a:blip r:embed="rId5"/>
          <a:srcRect t="9929"/>
          <a:stretch>
            <a:fillRect/>
          </a:stretch>
        </p:blipFill>
        <p:spPr bwMode="auto">
          <a:xfrm>
            <a:off x="5429256" y="4572008"/>
            <a:ext cx="3200400" cy="1944051"/>
          </a:xfrm>
          <a:prstGeom prst="rect">
            <a:avLst/>
          </a:prstGeom>
          <a:noFill/>
          <a:ln w="38100">
            <a:solidFill>
              <a:srgbClr val="C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1071538" y="1143850"/>
            <a:ext cx="7761127" cy="3600400"/>
          </a:xfrm>
          <a:prstGeom prst="roundRect">
            <a:avLst>
              <a:gd name="adj" fmla="val 6578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742950" indent="-742950" algn="ctr"/>
            <a:r>
              <a:rPr lang="ru-RU" sz="4000" b="1" dirty="0" smtClean="0">
                <a:solidFill>
                  <a:srgbClr val="FE0067"/>
                </a:solidFill>
                <a:latin typeface="Monotype Corsiva" pitchFamily="66" charset="0"/>
              </a:rPr>
              <a:t>Расскажи – и я узнаю…</a:t>
            </a:r>
          </a:p>
          <a:p>
            <a:pPr marL="742950" indent="-742950" algn="ctr"/>
            <a:r>
              <a:rPr lang="ru-RU" sz="4000" b="1" dirty="0" smtClean="0">
                <a:solidFill>
                  <a:srgbClr val="FE0067"/>
                </a:solidFill>
                <a:latin typeface="Monotype Corsiva" pitchFamily="66" charset="0"/>
              </a:rPr>
              <a:t>Покажи – и я запомню…</a:t>
            </a:r>
          </a:p>
          <a:p>
            <a:pPr marL="742950" indent="-742950" algn="ctr"/>
            <a:r>
              <a:rPr lang="ru-RU" sz="4000" b="1" dirty="0" smtClean="0">
                <a:solidFill>
                  <a:srgbClr val="FE0067"/>
                </a:solidFill>
                <a:latin typeface="Monotype Corsiva" pitchFamily="66" charset="0"/>
              </a:rPr>
              <a:t>Дай попробовать – и я пойму….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0034" y="188640"/>
            <a:ext cx="824843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i="1" spc="50" dirty="0" smtClean="0">
                <a:ln w="11430"/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Активные методы обучения</a:t>
            </a:r>
            <a:endParaRPr lang="ru-RU" sz="4000" b="1" i="1" spc="50" dirty="0">
              <a:ln w="11430"/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C:\Users\Uzer\Desktop\Наташа 2015\Смайлики\smail21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2" y="4929198"/>
            <a:ext cx="1428760" cy="14287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0034" y="188640"/>
            <a:ext cx="824843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i="1" spc="50" dirty="0" smtClean="0">
                <a:ln w="11430"/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Активные методы обучения</a:t>
            </a:r>
            <a:endParaRPr lang="ru-RU" sz="4000" b="1" i="1" spc="50" dirty="0">
              <a:ln w="11430"/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42984"/>
            <a:ext cx="9144000" cy="5736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raining-0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458</TotalTime>
  <Words>442</Words>
  <Application>Microsoft Office PowerPoint</Application>
  <PresentationFormat>Экран (4:3)</PresentationFormat>
  <Paragraphs>82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training-01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Активные методы обучения обеспечивают решение образовательных задач в разных аспектах: </vt:lpstr>
      <vt:lpstr>Слайд 14</vt:lpstr>
      <vt:lpstr>АМО строятся на: </vt:lpstr>
      <vt:lpstr>Изменение роли учителя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Олег</dc:creator>
  <cp:lastModifiedBy>Admin</cp:lastModifiedBy>
  <cp:revision>58</cp:revision>
  <dcterms:created xsi:type="dcterms:W3CDTF">2012-07-31T13:58:46Z</dcterms:created>
  <dcterms:modified xsi:type="dcterms:W3CDTF">2018-03-26T03:42:47Z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193013</vt:lpwstr>
  </property>
  <property fmtid="{D5CDD505-2E9C-101B-9397-08002B2CF9AE}" pid="3" name="NXPowerLiteSettings">
    <vt:lpwstr>F7000400038000</vt:lpwstr>
  </property>
  <property fmtid="{D5CDD505-2E9C-101B-9397-08002B2CF9AE}" pid="4" name="NXPowerLiteVersion">
    <vt:lpwstr>D5.0.3</vt:lpwstr>
  </property>
</Properties>
</file>